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89" r:id="rId2"/>
    <p:sldId id="284" r:id="rId3"/>
    <p:sldId id="286" r:id="rId4"/>
    <p:sldId id="446" r:id="rId5"/>
    <p:sldId id="287" r:id="rId6"/>
    <p:sldId id="370" r:id="rId7"/>
    <p:sldId id="373" r:id="rId8"/>
    <p:sldId id="371" r:id="rId9"/>
    <p:sldId id="292" r:id="rId10"/>
    <p:sldId id="293" r:id="rId11"/>
    <p:sldId id="294" r:id="rId12"/>
    <p:sldId id="447" r:id="rId13"/>
    <p:sldId id="415" r:id="rId14"/>
    <p:sldId id="295" r:id="rId15"/>
    <p:sldId id="296" r:id="rId16"/>
    <p:sldId id="297" r:id="rId17"/>
    <p:sldId id="298" r:id="rId18"/>
    <p:sldId id="299" r:id="rId19"/>
    <p:sldId id="439" r:id="rId20"/>
    <p:sldId id="301" r:id="rId21"/>
    <p:sldId id="375" r:id="rId22"/>
    <p:sldId id="376" r:id="rId23"/>
    <p:sldId id="302" r:id="rId24"/>
    <p:sldId id="303" r:id="rId25"/>
    <p:sldId id="377" r:id="rId26"/>
    <p:sldId id="304" r:id="rId27"/>
    <p:sldId id="305" r:id="rId28"/>
    <p:sldId id="378" r:id="rId29"/>
    <p:sldId id="417" r:id="rId30"/>
    <p:sldId id="440" r:id="rId31"/>
    <p:sldId id="379" r:id="rId32"/>
    <p:sldId id="380" r:id="rId33"/>
    <p:sldId id="416" r:id="rId34"/>
    <p:sldId id="381" r:id="rId35"/>
    <p:sldId id="308" r:id="rId36"/>
    <p:sldId id="436" r:id="rId37"/>
    <p:sldId id="384" r:id="rId38"/>
    <p:sldId id="310" r:id="rId39"/>
    <p:sldId id="314" r:id="rId40"/>
    <p:sldId id="315" r:id="rId41"/>
    <p:sldId id="316" r:id="rId42"/>
    <p:sldId id="318" r:id="rId43"/>
    <p:sldId id="414" r:id="rId44"/>
    <p:sldId id="387" r:id="rId45"/>
    <p:sldId id="445" r:id="rId46"/>
    <p:sldId id="444" r:id="rId47"/>
    <p:sldId id="442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8">
          <p15:clr>
            <a:srgbClr val="A4A3A4"/>
          </p15:clr>
        </p15:guide>
        <p15:guide id="2" pos="4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868"/>
        <p:guide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anose="020B0604020202020204" pitchFamily="34" charset="0"/>
              </a:defRPr>
            </a:lvl1pPr>
          </a:lstStyle>
          <a:p>
            <a:fld id="{49EE34BB-1C22-480B-A314-339045614E5C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43275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anose="020B0604020202020204" pitchFamily="34" charset="0"/>
              </a:defRPr>
            </a:lvl1pPr>
          </a:lstStyle>
          <a:p>
            <a:fld id="{C5B1861B-2B18-4C69-B819-5E1BEADBBC7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63415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C3A148F-F074-46CA-BEA5-8E676345810B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371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2A8A40A-039F-4525-A936-A7B973016246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421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0E6677D-8B08-4808-8649-B0F180FA3917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43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FD075B4-5266-4926-B64D-2A53CDF7D837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52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676FEDA-42D6-45D4-B91E-32F0D41DD46A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441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7B74351-3415-43F5-81AA-22D196AE2D97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7222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55719FA-BBAB-47BD-BD03-832F82CAFA90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10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E363A58-2115-41C3-8AD1-11A7FF658940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04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EB4903C-856A-46EE-A1E2-E966B5A5A24B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610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26386C7-D487-4403-B6F3-DABB0F5CC6D0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34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FDAC62F-9A78-479F-BCAC-3BB2D50985E1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905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E5D18F1-E7FB-4086-9C1C-D6C7EB5D83C8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12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0196AC-D31C-4FB2-88A6-C085D8DA7158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261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B1C122-5D2D-4F8A-8174-66300FBE402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071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7176C60-E606-4F9E-91F0-4F4BB033D0C4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46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C805D11-CA6E-442E-9F1A-F2CED37D9C47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4700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9D4794-01BB-41A1-8BD4-6D6467DAF480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389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B7FFB90-5E3D-41F7-98C7-C2540EA1B1E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246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A797FCA-0098-4529-80E9-22DA0CFB0B4E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205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5727A23-7D37-4C76-8679-E965F75BD328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315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F5DEAC5-9866-4F75-9C28-833499C1AE31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4184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74A683C-FAA7-406A-BFDF-52BEAB031ECE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462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A354D3F-FB15-4FC9-8AB5-69A29CB23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1607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7201A3D-44DB-4ABE-B4E4-EC42E2ABED2F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997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1E5B188-2676-44D7-8DA7-F64589D29E29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607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2B462A1-3012-4DE1-B671-DFC64CAFD098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497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D582D8F-B3D5-4771-AEFF-559EACE8F2C9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6763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1031A27-A387-461D-98C8-12ED3F89DA5C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255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6FB710E-4749-4DA2-8446-24159E9853F2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246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9746D46-49E6-4E5E-BA9E-7FF678E634DE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563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27C60C4-110F-4AA3-B067-91D2B7CACD4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8006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883A699-66B1-4015-B692-C946C29EF123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565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0A8F27B-9F91-4068-B5AA-2E38F4C209FD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40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14EEF8-E951-4F75-851C-316D5937D2F0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4288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70B8E90-A4CC-4D85-A75E-466A83CE6856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2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E8A8CF0-0B23-4131-815C-BD7FCDD39E51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394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2097E46-EB8A-4748-B7DA-93B810A42DE0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0133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55427FF-6B45-4B5B-ACED-9709DF5E1F39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0601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1642F50-38B1-488B-A3A4-C46D609E84D9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052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F75F0F4-BE02-470C-834E-B129032D9050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9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14EEF8-E951-4F75-851C-316D5937D2F0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75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71D40B-C2B8-4198-B9FC-1E1230B4D26C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583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A40B90C-1CCC-4755-8B5F-46D249F1957A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995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B31CF74-FE50-4961-BFAB-52531BDB79B8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490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70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charset="0"/>
              </a:rPr>
              <a:t>Operating System Concepts – 8</a:t>
            </a:r>
            <a:r>
              <a:rPr lang="en-US" sz="1000" b="1" baseline="30000" smtClean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000" b="1" smtClean="0">
                <a:solidFill>
                  <a:srgbClr val="336699"/>
                </a:solidFill>
                <a:latin typeface="Helvetica" charset="0"/>
              </a:rPr>
              <a:t> Edition,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115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3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4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99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1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42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41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he-IL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99CBD2F9-FA4D-4B3D-A058-9A04C36FF684}" type="slidenum">
              <a:rPr lang="en-US" altLang="he-IL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he-IL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5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charset="0"/>
              </a:rPr>
              <a:t>Operating System Concepts – 8</a:t>
            </a:r>
            <a:r>
              <a:rPr lang="en-US" sz="1000" b="1" baseline="30000" smtClean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000" b="1" smtClean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rtl="1" eaLnBrk="1" hangingPunct="1"/>
            <a:r>
              <a:rPr lang="he-IL" altLang="en-US" dirty="0" smtClean="0">
                <a:ea typeface="ＭＳ Ｐゴシック" panose="020B0600070205080204" pitchFamily="34" charset="-128"/>
              </a:rPr>
              <a:t>פרק 8 -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Schematic View of Swapping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143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296988"/>
            <a:ext cx="608012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Contiguous Allocation</a:t>
            </a:r>
          </a:p>
        </p:txBody>
      </p:sp>
      <p:sp>
        <p:nvSpPr>
          <p:cNvPr id="153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25521" y="995813"/>
            <a:ext cx="8354705" cy="4511675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Main memory usually divided into two partitions: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Resident operating system, usually held in low memory with interrupt vector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User processes then held in high memory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12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Base register contains value of smallest physical address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MMU maps logical address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dynamically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Base and Limit Registers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9838"/>
            <a:ext cx="7351713" cy="44831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A pair of </a:t>
            </a: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base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and</a:t>
            </a:r>
            <a:r>
              <a:rPr lang="en-US" altLang="en-US" b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limit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registers define the logical address space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795463"/>
            <a:ext cx="360045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89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ea typeface="ＭＳ Ｐゴシック" panose="020B0600070205080204" pitchFamily="34" charset="-128"/>
              </a:rPr>
              <a:t>Hardware Support for Relocation and Limit Registers</a:t>
            </a:r>
          </a:p>
        </p:txBody>
      </p:sp>
      <p:pic>
        <p:nvPicPr>
          <p:cNvPr id="16387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858963"/>
            <a:ext cx="6437313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Contiguous Allocation (Cont)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522" y="1004888"/>
            <a:ext cx="7351713" cy="2605087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Multiple-partition allocation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Hole – block of available memory; holes of various size are scattered throughout memory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When a process arrives, it is allocated memory from a hole large enough to accommodate it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Operating system maintains information about: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r>
              <a:rPr lang="en-US" altLang="en-US" sz="2400" dirty="0" smtClean="0">
                <a:ea typeface="ＭＳ Ｐゴシック" panose="020B0600070205080204" pitchFamily="34" charset="-128"/>
              </a:rPr>
              <a:t>a) allocated partitions    b) free partitions (hole)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1049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11049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11049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1049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4097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OS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11049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5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1104900" y="51943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8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11049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2</a:t>
            </a:r>
          </a:p>
        </p:txBody>
      </p:sp>
      <p:sp>
        <p:nvSpPr>
          <p:cNvPr id="17420" name="Rectangle 14"/>
          <p:cNvSpPr>
            <a:spLocks noChangeArrowheads="1"/>
          </p:cNvSpPr>
          <p:nvPr/>
        </p:nvSpPr>
        <p:spPr bwMode="auto">
          <a:xfrm>
            <a:off x="29337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21" name="Line 15"/>
          <p:cNvSpPr>
            <a:spLocks noChangeShapeType="1"/>
          </p:cNvSpPr>
          <p:nvPr/>
        </p:nvSpPr>
        <p:spPr bwMode="auto">
          <a:xfrm>
            <a:off x="29337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22" name="Line 16"/>
          <p:cNvSpPr>
            <a:spLocks noChangeShapeType="1"/>
          </p:cNvSpPr>
          <p:nvPr/>
        </p:nvSpPr>
        <p:spPr bwMode="auto">
          <a:xfrm>
            <a:off x="29337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23" name="Line 17"/>
          <p:cNvSpPr>
            <a:spLocks noChangeShapeType="1"/>
          </p:cNvSpPr>
          <p:nvPr/>
        </p:nvSpPr>
        <p:spPr bwMode="auto">
          <a:xfrm>
            <a:off x="29337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32385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OS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29337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5</a:t>
            </a:r>
          </a:p>
        </p:txBody>
      </p:sp>
      <p:sp>
        <p:nvSpPr>
          <p:cNvPr id="17426" name="Text Box 21"/>
          <p:cNvSpPr txBox="1">
            <a:spLocks noChangeArrowheads="1"/>
          </p:cNvSpPr>
          <p:nvPr/>
        </p:nvSpPr>
        <p:spPr bwMode="auto">
          <a:xfrm>
            <a:off x="29337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2</a:t>
            </a:r>
          </a:p>
        </p:txBody>
      </p:sp>
      <p:sp>
        <p:nvSpPr>
          <p:cNvPr id="17427" name="Rectangle 23"/>
          <p:cNvSpPr>
            <a:spLocks noChangeArrowheads="1"/>
          </p:cNvSpPr>
          <p:nvPr/>
        </p:nvSpPr>
        <p:spPr bwMode="auto">
          <a:xfrm>
            <a:off x="47625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47625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29" name="Line 25"/>
          <p:cNvSpPr>
            <a:spLocks noChangeShapeType="1"/>
          </p:cNvSpPr>
          <p:nvPr/>
        </p:nvSpPr>
        <p:spPr bwMode="auto">
          <a:xfrm>
            <a:off x="47625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30" name="Line 26"/>
          <p:cNvSpPr>
            <a:spLocks noChangeShapeType="1"/>
          </p:cNvSpPr>
          <p:nvPr/>
        </p:nvSpPr>
        <p:spPr bwMode="auto">
          <a:xfrm>
            <a:off x="47625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31" name="Text Box 27"/>
          <p:cNvSpPr txBox="1">
            <a:spLocks noChangeArrowheads="1"/>
          </p:cNvSpPr>
          <p:nvPr/>
        </p:nvSpPr>
        <p:spPr bwMode="auto">
          <a:xfrm>
            <a:off x="50673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OS</a:t>
            </a:r>
          </a:p>
        </p:txBody>
      </p:sp>
      <p:sp>
        <p:nvSpPr>
          <p:cNvPr id="17432" name="Text Box 28"/>
          <p:cNvSpPr txBox="1">
            <a:spLocks noChangeArrowheads="1"/>
          </p:cNvSpPr>
          <p:nvPr/>
        </p:nvSpPr>
        <p:spPr bwMode="auto">
          <a:xfrm>
            <a:off x="47625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5</a:t>
            </a:r>
          </a:p>
        </p:txBody>
      </p:sp>
      <p:sp>
        <p:nvSpPr>
          <p:cNvPr id="17433" name="Text Box 30"/>
          <p:cNvSpPr txBox="1">
            <a:spLocks noChangeArrowheads="1"/>
          </p:cNvSpPr>
          <p:nvPr/>
        </p:nvSpPr>
        <p:spPr bwMode="auto">
          <a:xfrm>
            <a:off x="47625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2</a:t>
            </a:r>
          </a:p>
        </p:txBody>
      </p:sp>
      <p:sp>
        <p:nvSpPr>
          <p:cNvPr id="17434" name="Rectangle 32"/>
          <p:cNvSpPr>
            <a:spLocks noChangeArrowheads="1"/>
          </p:cNvSpPr>
          <p:nvPr/>
        </p:nvSpPr>
        <p:spPr bwMode="auto">
          <a:xfrm>
            <a:off x="65913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35" name="Line 33"/>
          <p:cNvSpPr>
            <a:spLocks noChangeShapeType="1"/>
          </p:cNvSpPr>
          <p:nvPr/>
        </p:nvSpPr>
        <p:spPr bwMode="auto">
          <a:xfrm>
            <a:off x="65913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36" name="Line 34"/>
          <p:cNvSpPr>
            <a:spLocks noChangeShapeType="1"/>
          </p:cNvSpPr>
          <p:nvPr/>
        </p:nvSpPr>
        <p:spPr bwMode="auto">
          <a:xfrm>
            <a:off x="65913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37" name="Line 35"/>
          <p:cNvSpPr>
            <a:spLocks noChangeShapeType="1"/>
          </p:cNvSpPr>
          <p:nvPr/>
        </p:nvSpPr>
        <p:spPr bwMode="auto">
          <a:xfrm>
            <a:off x="65913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38" name="Text Box 36"/>
          <p:cNvSpPr txBox="1">
            <a:spLocks noChangeArrowheads="1"/>
          </p:cNvSpPr>
          <p:nvPr/>
        </p:nvSpPr>
        <p:spPr bwMode="auto">
          <a:xfrm>
            <a:off x="68961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OS</a:t>
            </a:r>
          </a:p>
        </p:txBody>
      </p:sp>
      <p:sp>
        <p:nvSpPr>
          <p:cNvPr id="17439" name="Text Box 37"/>
          <p:cNvSpPr txBox="1">
            <a:spLocks noChangeArrowheads="1"/>
          </p:cNvSpPr>
          <p:nvPr/>
        </p:nvSpPr>
        <p:spPr bwMode="auto">
          <a:xfrm>
            <a:off x="65913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5</a:t>
            </a:r>
          </a:p>
        </p:txBody>
      </p:sp>
      <p:sp>
        <p:nvSpPr>
          <p:cNvPr id="17440" name="Text Box 38"/>
          <p:cNvSpPr txBox="1">
            <a:spLocks noChangeArrowheads="1"/>
          </p:cNvSpPr>
          <p:nvPr/>
        </p:nvSpPr>
        <p:spPr bwMode="auto">
          <a:xfrm>
            <a:off x="6591300" y="4829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9</a:t>
            </a:r>
          </a:p>
        </p:txBody>
      </p:sp>
      <p:sp>
        <p:nvSpPr>
          <p:cNvPr id="17441" name="Text Box 39"/>
          <p:cNvSpPr txBox="1">
            <a:spLocks noChangeArrowheads="1"/>
          </p:cNvSpPr>
          <p:nvPr/>
        </p:nvSpPr>
        <p:spPr bwMode="auto">
          <a:xfrm>
            <a:off x="65913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2</a:t>
            </a:r>
          </a:p>
        </p:txBody>
      </p:sp>
      <p:sp>
        <p:nvSpPr>
          <p:cNvPr id="17442" name="Rectangle 41"/>
          <p:cNvSpPr>
            <a:spLocks noChangeArrowheads="1"/>
          </p:cNvSpPr>
          <p:nvPr/>
        </p:nvSpPr>
        <p:spPr bwMode="auto">
          <a:xfrm>
            <a:off x="2933700" y="4829175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43" name="Rectangle 42"/>
          <p:cNvSpPr>
            <a:spLocks noChangeArrowheads="1"/>
          </p:cNvSpPr>
          <p:nvPr/>
        </p:nvSpPr>
        <p:spPr bwMode="auto">
          <a:xfrm>
            <a:off x="4762500" y="5210175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44" name="Text Box 43"/>
          <p:cNvSpPr txBox="1">
            <a:spLocks noChangeArrowheads="1"/>
          </p:cNvSpPr>
          <p:nvPr/>
        </p:nvSpPr>
        <p:spPr bwMode="auto">
          <a:xfrm>
            <a:off x="4762500" y="4829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9</a:t>
            </a:r>
          </a:p>
        </p:txBody>
      </p:sp>
      <p:sp>
        <p:nvSpPr>
          <p:cNvPr id="17445" name="Rectangle 44"/>
          <p:cNvSpPr>
            <a:spLocks noChangeArrowheads="1"/>
          </p:cNvSpPr>
          <p:nvPr/>
        </p:nvSpPr>
        <p:spPr bwMode="auto">
          <a:xfrm>
            <a:off x="6591300" y="5514975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46" name="Line 45"/>
          <p:cNvSpPr>
            <a:spLocks noChangeShapeType="1"/>
          </p:cNvSpPr>
          <p:nvPr/>
        </p:nvSpPr>
        <p:spPr bwMode="auto">
          <a:xfrm>
            <a:off x="6591300" y="516572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7447" name="Text Box 46"/>
          <p:cNvSpPr txBox="1">
            <a:spLocks noChangeArrowheads="1"/>
          </p:cNvSpPr>
          <p:nvPr/>
        </p:nvSpPr>
        <p:spPr bwMode="auto">
          <a:xfrm>
            <a:off x="6591300" y="5210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/>
              <a:t>process 10</a:t>
            </a:r>
          </a:p>
        </p:txBody>
      </p:sp>
      <p:sp>
        <p:nvSpPr>
          <p:cNvPr id="17448" name="AutoShape 47"/>
          <p:cNvSpPr>
            <a:spLocks noChangeArrowheads="1"/>
          </p:cNvSpPr>
          <p:nvPr/>
        </p:nvSpPr>
        <p:spPr bwMode="auto">
          <a:xfrm>
            <a:off x="23241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49" name="AutoShape 48"/>
          <p:cNvSpPr>
            <a:spLocks noChangeArrowheads="1"/>
          </p:cNvSpPr>
          <p:nvPr/>
        </p:nvSpPr>
        <p:spPr bwMode="auto">
          <a:xfrm>
            <a:off x="41529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50" name="AutoShape 49"/>
          <p:cNvSpPr>
            <a:spLocks noChangeArrowheads="1"/>
          </p:cNvSpPr>
          <p:nvPr/>
        </p:nvSpPr>
        <p:spPr bwMode="auto">
          <a:xfrm>
            <a:off x="59817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Dynamic Storage-Allocation Problem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438" y="1871663"/>
            <a:ext cx="7515225" cy="2292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First-fit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 Allocate the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first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Best-fit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 Allocate the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smallest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Worst-fit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 Allocate the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largest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Produces the largest leftover hole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2000" y="1314778"/>
            <a:ext cx="7957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How to satisfy a request </a:t>
            </a:r>
            <a:r>
              <a:rPr kumimoji="0" lang="en-US" altLang="en-US" sz="2800" dirty="0" smtClean="0"/>
              <a:t>from </a:t>
            </a:r>
            <a:r>
              <a:rPr kumimoji="0" lang="en-US" altLang="en-US" sz="2800" dirty="0"/>
              <a:t>a list of free </a:t>
            </a:r>
            <a:r>
              <a:rPr kumimoji="0" lang="en-US" altLang="en-US" sz="2800" dirty="0" smtClean="0"/>
              <a:t>holes?</a:t>
            </a:r>
            <a:endParaRPr kumimoji="0" lang="en-US" altLang="en-US" sz="2800" dirty="0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62000" y="5135707"/>
            <a:ext cx="65309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Fragmentation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0931" y="954869"/>
            <a:ext cx="7351713" cy="4483100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External Fragmentation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– total memory space exists to satisfy a request, but it is not contiguous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Internal Fragmentation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Reduce external fragmentation by </a:t>
            </a: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compaction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Shuffle memory contents to place all free memory together in one large block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Compaction is possible </a:t>
            </a:r>
            <a:r>
              <a:rPr lang="en-US" altLang="en-US" sz="2000" i="1" dirty="0" smtClean="0">
                <a:ea typeface="ＭＳ Ｐゴシック" panose="020B0600070205080204" pitchFamily="34" charset="-128"/>
              </a:rPr>
              <a:t>only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 if relocation is dynamic, and is done at execution time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I/O problem</a:t>
            </a:r>
          </a:p>
          <a:p>
            <a:pPr lvl="2"/>
            <a:r>
              <a:rPr lang="en-US" altLang="en-US" sz="2000" dirty="0" smtClean="0">
                <a:ea typeface="ＭＳ Ｐゴシック" panose="020B0600070205080204" pitchFamily="34" charset="-128"/>
              </a:rPr>
              <a:t>Latch job in memory while it is involved in I/O</a:t>
            </a:r>
          </a:p>
          <a:p>
            <a:pPr lvl="2"/>
            <a:r>
              <a:rPr lang="en-US" altLang="en-US" sz="2000" dirty="0" smtClean="0">
                <a:ea typeface="ＭＳ Ｐゴシック" panose="020B0600070205080204" pitchFamily="34" charset="-128"/>
              </a:rPr>
              <a:t>Do I/O only into OS buffers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Paging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7151" y="753351"/>
            <a:ext cx="8183894" cy="4524375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Logical address space of a process can be noncontiguous; process is allocated physical memory whenever the latter is available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Divide physical memory into fixed-sized blocks called </a:t>
            </a: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frames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(size is power of 2, between 512 bytes and 8,192 bytes)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Divide logical memory into blocks of same size called </a:t>
            </a: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pages</a:t>
            </a:r>
            <a:endParaRPr lang="en-US" altLang="en-US" sz="2400" dirty="0" smtClean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Keep track of all free frames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To run a program of size </a:t>
            </a:r>
            <a:r>
              <a:rPr lang="en-US" altLang="en-US" sz="2400" b="1" i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pages, need to find </a:t>
            </a:r>
            <a:r>
              <a:rPr lang="en-US" altLang="en-US" sz="2400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free frames and load program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Set up a page table to translate logical to physical addresses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Address Translation Scheme</a:t>
            </a:r>
          </a:p>
        </p:txBody>
      </p:sp>
      <p:sp>
        <p:nvSpPr>
          <p:cNvPr id="21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689725" cy="44831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Address generated by CPU is divided into: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Page number (</a:t>
            </a:r>
            <a:r>
              <a:rPr lang="en-US" altLang="en-US" b="1" i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en-US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)</a:t>
            </a:r>
            <a:r>
              <a:rPr lang="en-US" altLang="en-US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– used as an index into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page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table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which contains base address of each page in physical memory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Page offset (d)</a:t>
            </a:r>
            <a:r>
              <a:rPr lang="en-US" altLang="en-US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– combined with base address to define the physical memory address that is sent to the memory unit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For given logical address space 2</a:t>
            </a:r>
            <a:r>
              <a:rPr lang="en-US" altLang="en-US" i="1" baseline="30000" dirty="0" smtClean="0">
                <a:ea typeface="ＭＳ Ｐゴシック" panose="020B0600070205080204" pitchFamily="34" charset="-128"/>
              </a:rPr>
              <a:t>m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and page size</a:t>
            </a:r>
            <a:r>
              <a:rPr lang="en-US" altLang="en-US" i="1" baseline="300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21508" name="Rectangle 1028"/>
          <p:cNvSpPr>
            <a:spLocks noChangeArrowheads="1"/>
          </p:cNvSpPr>
          <p:nvPr/>
        </p:nvSpPr>
        <p:spPr bwMode="auto">
          <a:xfrm>
            <a:off x="2592388" y="4732054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21509" name="Line 1030"/>
          <p:cNvSpPr>
            <a:spLocks noChangeShapeType="1"/>
          </p:cNvSpPr>
          <p:nvPr/>
        </p:nvSpPr>
        <p:spPr bwMode="auto">
          <a:xfrm>
            <a:off x="4225925" y="4389154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1510" name="Text Box 1031"/>
          <p:cNvSpPr txBox="1">
            <a:spLocks noChangeArrowheads="1"/>
          </p:cNvSpPr>
          <p:nvPr/>
        </p:nvSpPr>
        <p:spPr bwMode="auto">
          <a:xfrm>
            <a:off x="2433638" y="4300254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page number</a:t>
            </a:r>
          </a:p>
        </p:txBody>
      </p:sp>
      <p:sp>
        <p:nvSpPr>
          <p:cNvPr id="21511" name="Text Box 1032"/>
          <p:cNvSpPr txBox="1">
            <a:spLocks noChangeArrowheads="1"/>
          </p:cNvSpPr>
          <p:nvPr/>
        </p:nvSpPr>
        <p:spPr bwMode="auto">
          <a:xfrm>
            <a:off x="4297363" y="4312954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page offset</a:t>
            </a:r>
          </a:p>
        </p:txBody>
      </p:sp>
      <p:sp>
        <p:nvSpPr>
          <p:cNvPr id="21512" name="Text Box 1033"/>
          <p:cNvSpPr txBox="1">
            <a:spLocks noChangeArrowheads="1"/>
          </p:cNvSpPr>
          <p:nvPr/>
        </p:nvSpPr>
        <p:spPr bwMode="auto">
          <a:xfrm>
            <a:off x="3146425" y="475904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p</a:t>
            </a:r>
            <a:endParaRPr kumimoji="0" lang="en-US" altLang="en-US"/>
          </a:p>
        </p:txBody>
      </p:sp>
      <p:sp>
        <p:nvSpPr>
          <p:cNvPr id="21513" name="Text Box 1035"/>
          <p:cNvSpPr txBox="1">
            <a:spLocks noChangeArrowheads="1"/>
          </p:cNvSpPr>
          <p:nvPr/>
        </p:nvSpPr>
        <p:spPr bwMode="auto">
          <a:xfrm>
            <a:off x="4595813" y="4789204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d</a:t>
            </a:r>
            <a:endParaRPr kumimoji="0" lang="en-US" altLang="en-US"/>
          </a:p>
        </p:txBody>
      </p:sp>
      <p:sp>
        <p:nvSpPr>
          <p:cNvPr id="21514" name="Text Box 1036"/>
          <p:cNvSpPr txBox="1">
            <a:spLocks noChangeArrowheads="1"/>
          </p:cNvSpPr>
          <p:nvPr/>
        </p:nvSpPr>
        <p:spPr bwMode="auto">
          <a:xfrm>
            <a:off x="2952750" y="5206716"/>
            <a:ext cx="793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m - n</a:t>
            </a:r>
          </a:p>
        </p:txBody>
      </p:sp>
      <p:sp>
        <p:nvSpPr>
          <p:cNvPr id="21515" name="Text Box 1038"/>
          <p:cNvSpPr txBox="1">
            <a:spLocks noChangeArrowheads="1"/>
          </p:cNvSpPr>
          <p:nvPr/>
        </p:nvSpPr>
        <p:spPr bwMode="auto">
          <a:xfrm>
            <a:off x="4549775" y="5216241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Paging Hardware</a:t>
            </a:r>
          </a:p>
        </p:txBody>
      </p:sp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343025"/>
            <a:ext cx="66309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Background</a:t>
            </a:r>
          </a:p>
          <a:p>
            <a:r>
              <a:rPr lang="en-US" altLang="en-US" sz="2400" smtClean="0">
                <a:ea typeface="ＭＳ Ｐゴシック" panose="020B0600070205080204" pitchFamily="34" charset="-128"/>
              </a:rPr>
              <a:t>Swapping </a:t>
            </a:r>
          </a:p>
          <a:p>
            <a:r>
              <a:rPr lang="en-US" altLang="en-US" sz="2400" smtClean="0">
                <a:ea typeface="ＭＳ Ｐゴシック" panose="020B0600070205080204" pitchFamily="34" charset="-128"/>
              </a:rPr>
              <a:t>Contiguous Memory Allocation</a:t>
            </a:r>
          </a:p>
          <a:p>
            <a:r>
              <a:rPr lang="en-US" altLang="en-US" sz="2400" smtClean="0">
                <a:ea typeface="ＭＳ Ｐゴシック" panose="020B0600070205080204" pitchFamily="34" charset="-128"/>
              </a:rPr>
              <a:t>Paging</a:t>
            </a:r>
          </a:p>
          <a:p>
            <a:r>
              <a:rPr lang="en-US" altLang="en-US" sz="2400" smtClean="0">
                <a:ea typeface="ＭＳ Ｐゴシック" panose="020B0600070205080204" pitchFamily="34" charset="-128"/>
              </a:rPr>
              <a:t>Structure of the Page Table</a:t>
            </a:r>
          </a:p>
          <a:p>
            <a:r>
              <a:rPr lang="en-US" altLang="en-US" sz="2400" smtClean="0">
                <a:ea typeface="ＭＳ Ｐゴシック" panose="020B0600070205080204" pitchFamily="34" charset="-128"/>
              </a:rPr>
              <a:t>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>
                <a:ea typeface="ＭＳ Ｐゴシック" panose="020B0600070205080204" pitchFamily="34" charset="-128"/>
              </a:rPr>
              <a:t>Paging Model of Logical and Physical Memory</a:t>
            </a:r>
            <a:endParaRPr lang="en-US" altLang="en-US" sz="2000" smtClean="0">
              <a:ea typeface="ＭＳ Ｐゴシック" panose="020B0600070205080204" pitchFamily="34" charset="-128"/>
            </a:endParaRPr>
          </a:p>
        </p:txBody>
      </p:sp>
      <p:pic>
        <p:nvPicPr>
          <p:cNvPr id="23555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Paging Example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2506663" y="6107113"/>
            <a:ext cx="4078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32-byte memory and 4-byte pages</a:t>
            </a: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270000"/>
            <a:ext cx="3760787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Free Frames</a:t>
            </a: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Before allocation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After allocation</a:t>
            </a:r>
          </a:p>
        </p:txBody>
      </p:sp>
      <p:pic>
        <p:nvPicPr>
          <p:cNvPr id="2560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360488"/>
            <a:ext cx="6202363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Implementation of Page Table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999" y="1377950"/>
            <a:ext cx="7740555" cy="4454525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Page table is kept in main memory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Page-table base register (PTBR)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points to the page table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Page-table length register (PRLR)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indicates size of the page table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In this scheme every data/instruction access requires two memory accesses.  One for the page table and one for the data/instruction.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The two memory access problem can be solved by the use of a special fast-lookup hardware cache called </a:t>
            </a: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associative memory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or </a:t>
            </a: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translation look-aside buffers (TLBs)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Associative Memory</a:t>
            </a:r>
          </a:p>
        </p:txBody>
      </p:sp>
      <p:sp>
        <p:nvSpPr>
          <p:cNvPr id="2765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966716" y="1519403"/>
            <a:ext cx="7351713" cy="4483100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Associative memory – parallel search </a:t>
            </a: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	Address translation (p, d)</a:t>
            </a:r>
          </a:p>
          <a:p>
            <a:pPr marL="628650" lvl="1"/>
            <a:r>
              <a:rPr lang="en-US" altLang="en-US" sz="2400" dirty="0" smtClean="0">
                <a:ea typeface="ＭＳ Ｐゴシック" panose="020B0600070205080204" pitchFamily="34" charset="-128"/>
              </a:rPr>
              <a:t>If p is in associative register, get frame # out</a:t>
            </a:r>
          </a:p>
          <a:p>
            <a:pPr marL="628650" lvl="1"/>
            <a:r>
              <a:rPr lang="en-US" altLang="en-US" sz="2400" dirty="0" smtClean="0">
                <a:ea typeface="ＭＳ Ｐゴシック" panose="020B0600070205080204" pitchFamily="34" charset="-128"/>
              </a:rPr>
              <a:t>Otherwise get frame # from page table in memory</a:t>
            </a:r>
          </a:p>
          <a:p>
            <a:pPr marL="628650" lvl="1"/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27652" name="Rectangle 2052"/>
          <p:cNvSpPr>
            <a:spLocks noChangeArrowheads="1"/>
          </p:cNvSpPr>
          <p:nvPr/>
        </p:nvSpPr>
        <p:spPr bwMode="auto">
          <a:xfrm>
            <a:off x="2595089" y="2541753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27653" name="Line 2053"/>
          <p:cNvSpPr>
            <a:spLocks noChangeShapeType="1"/>
          </p:cNvSpPr>
          <p:nvPr/>
        </p:nvSpPr>
        <p:spPr bwMode="auto">
          <a:xfrm>
            <a:off x="4042889" y="2084553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7654" name="Line 2054"/>
          <p:cNvSpPr>
            <a:spLocks noChangeShapeType="1"/>
          </p:cNvSpPr>
          <p:nvPr/>
        </p:nvSpPr>
        <p:spPr bwMode="auto">
          <a:xfrm>
            <a:off x="2595089" y="2846553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7655" name="Line 2055"/>
          <p:cNvSpPr>
            <a:spLocks noChangeShapeType="1"/>
          </p:cNvSpPr>
          <p:nvPr/>
        </p:nvSpPr>
        <p:spPr bwMode="auto">
          <a:xfrm>
            <a:off x="2595089" y="3151353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7656" name="Line 2056"/>
          <p:cNvSpPr>
            <a:spLocks noChangeShapeType="1"/>
          </p:cNvSpPr>
          <p:nvPr/>
        </p:nvSpPr>
        <p:spPr bwMode="auto">
          <a:xfrm>
            <a:off x="2595089" y="3532353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7657" name="Rectangle 2057"/>
          <p:cNvSpPr>
            <a:spLocks noChangeArrowheads="1"/>
          </p:cNvSpPr>
          <p:nvPr/>
        </p:nvSpPr>
        <p:spPr bwMode="auto">
          <a:xfrm>
            <a:off x="2899889" y="2160753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/>
              <a:t>Page #</a:t>
            </a:r>
          </a:p>
        </p:txBody>
      </p:sp>
      <p:sp>
        <p:nvSpPr>
          <p:cNvPr id="27658" name="Rectangle 2058"/>
          <p:cNvSpPr>
            <a:spLocks noChangeArrowheads="1"/>
          </p:cNvSpPr>
          <p:nvPr/>
        </p:nvSpPr>
        <p:spPr bwMode="auto">
          <a:xfrm>
            <a:off x="4271489" y="2160753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/>
              <a:t>Frame 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Paging Hardware With TLB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62075"/>
            <a:ext cx="6100763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Effective Access Time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304925"/>
            <a:ext cx="7473950" cy="4432300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Associative Lookup = </a:t>
            </a: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 time unit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Assume memory cycle time is 1 microsecond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Hit ratio = 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Effective Access Time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EAT = (1 + </a:t>
            </a: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			= 2 +  – 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 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And if memory cycle is 2:</a:t>
            </a:r>
          </a:p>
          <a:p>
            <a:pPr algn="ctr"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EAT = (2 + </a:t>
            </a: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)  + (4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			= 4 +  – 2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 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Memory Protection</a:t>
            </a:r>
          </a:p>
        </p:txBody>
      </p:sp>
      <p:sp>
        <p:nvSpPr>
          <p:cNvPr id="307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873875" cy="4468813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Memory protection implemented by associating protection bit with each frame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Valid-invalid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bit attached to each entry in the page table: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“valid” indicates that the associated page is in the process’ logical address space, and is thus a legal page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“invalid” indicates that the page is not in the process’ logical address space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22338" y="0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Valid (v) or Invalid (i) Bit In A Page Table</a:t>
            </a: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341438"/>
            <a:ext cx="550545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Shared Pages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4149" y="1377950"/>
            <a:ext cx="8175009" cy="4483100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Shared code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One copy of read-only (reentrant) code shared among processes (i.e., text editors, compilers, window systems).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Shared code must appear in same location in the logical address space of all processes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Private code and data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Each process keeps a separate copy of the code and data</a:t>
            </a:r>
          </a:p>
          <a:p>
            <a:pPr lvl="1"/>
            <a:r>
              <a:rPr lang="en-US" altLang="en-US" sz="2400" dirty="0" smtClean="0">
                <a:ea typeface="ＭＳ Ｐゴシック" panose="020B0600070205080204" pitchFamily="34" charset="-128"/>
              </a:rPr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367588" cy="576262"/>
          </a:xfrm>
        </p:spPr>
        <p:txBody>
          <a:bodyPr/>
          <a:lstStyle/>
          <a:p>
            <a:pPr eaLnBrk="1" hangingPunct="1"/>
            <a:r>
              <a:rPr lang="he-IL" altLang="en-US" dirty="0" smtClean="0">
                <a:ea typeface="ＭＳ Ｐゴシック" panose="020B0600070205080204" pitchFamily="34" charset="-128"/>
              </a:rPr>
              <a:t>רקע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50963"/>
            <a:ext cx="8016875" cy="4483100"/>
          </a:xfrm>
        </p:spPr>
        <p:txBody>
          <a:bodyPr/>
          <a:lstStyle/>
          <a:p>
            <a:pPr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חשיבות:</a:t>
            </a:r>
          </a:p>
          <a:p>
            <a:pPr lvl="1"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הזיכרון הראשי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(main memory)</a:t>
            </a:r>
            <a:r>
              <a:rPr lang="he-IL" altLang="en-US" sz="2400" b="1" dirty="0" smtClean="0">
                <a:ea typeface="ＭＳ Ｐゴシック" panose="020B0600070205080204" pitchFamily="34" charset="-128"/>
              </a:rPr>
              <a:t>, הרגיסטרים וה-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cache</a:t>
            </a:r>
            <a:r>
              <a:rPr lang="he-IL" altLang="en-US" sz="2400" b="1" dirty="0" smtClean="0">
                <a:ea typeface="ＭＳ Ｐゴシック" panose="020B0600070205080204" pitchFamily="34" charset="-128"/>
              </a:rPr>
              <a:t> הם אמצעי האחסון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(storage)</a:t>
            </a:r>
            <a:r>
              <a:rPr lang="he-IL" altLang="en-US" sz="2400" b="1" dirty="0" smtClean="0">
                <a:ea typeface="ＭＳ Ｐゴシック" panose="020B0600070205080204" pitchFamily="34" charset="-128"/>
              </a:rPr>
              <a:t> היחידים אליהם יכול לגשת המעבד</a:t>
            </a:r>
          </a:p>
          <a:p>
            <a:pPr lvl="1"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על-מנת שנוכל להריץ תכנית (המאוחסנת בדיסק) יש ליצור ממנה תהליך בזיכרון</a:t>
            </a:r>
          </a:p>
          <a:p>
            <a:pPr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אתגרים:</a:t>
            </a:r>
          </a:p>
          <a:p>
            <a:pPr lvl="1"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ניהול הזיכרון (מי מאוחסן איפה בכל רגע, הקצאת זיכרון לתהליכים וכו')</a:t>
            </a:r>
          </a:p>
          <a:p>
            <a:pPr lvl="1" algn="r" rtl="1"/>
            <a:r>
              <a:rPr lang="he-IL" altLang="en-US" sz="2400" b="1" dirty="0" smtClean="0">
                <a:ea typeface="ＭＳ Ｐゴシック" panose="020B0600070205080204" pitchFamily="34" charset="-128"/>
              </a:rPr>
              <a:t>הגנה על זיכרון של תהליכים מפני גישה לא מורשית</a:t>
            </a:r>
            <a:endParaRPr lang="en-US" altLang="en-US" sz="2400" b="1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Shared Pages Example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47800"/>
            <a:ext cx="481488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Structure of the Page Table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Hierarchical Paging</a:t>
            </a:r>
          </a:p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Hashed Page Tables</a:t>
            </a:r>
          </a:p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Inverted Page Tables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Hierarchical Page Tables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Break up the logical address space into multiple page tables</a:t>
            </a:r>
          </a:p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A simple technique is a two-level page table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Two-Level Page-Table Scheme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1011238"/>
            <a:ext cx="4906962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Two-Level Paging Example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4738" y="1477963"/>
            <a:ext cx="7932737" cy="4157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a page number 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en-US" sz="1600" smtClean="0">
                <a:ea typeface="ＭＳ Ｐゴシック" panose="020B0600070205080204" pitchFamily="34" charset="-128"/>
              </a:rPr>
              <a:t>Thus, a logical address is as follows:</a:t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/>
            </a:r>
            <a:br>
              <a:rPr lang="en-US" altLang="en-US" sz="1600" smtClean="0">
                <a:ea typeface="ＭＳ Ｐゴシック" panose="020B0600070205080204" pitchFamily="34" charset="-128"/>
              </a:rPr>
            </a:br>
            <a:r>
              <a:rPr lang="en-US" altLang="en-US" sz="1600" smtClean="0">
                <a:ea typeface="ＭＳ Ｐゴシック" panose="020B0600070205080204" pitchFamily="34" charset="-128"/>
              </a:rPr>
              <a:t>where</a:t>
            </a:r>
            <a:r>
              <a:rPr lang="en-US" altLang="en-US" sz="1600" i="1" smtClean="0">
                <a:ea typeface="ＭＳ Ｐゴシック" panose="020B0600070205080204" pitchFamily="34" charset="-128"/>
              </a:rPr>
              <a:t> p</a:t>
            </a:r>
            <a:r>
              <a:rPr lang="en-US" altLang="en-US" sz="1600" i="1" baseline="-25000" smtClean="0">
                <a:ea typeface="ＭＳ Ｐゴシック" panose="020B0600070205080204" pitchFamily="34" charset="-128"/>
              </a:rPr>
              <a:t>i</a:t>
            </a:r>
            <a:r>
              <a:rPr lang="en-US" altLang="en-US" sz="1600" smtClean="0">
                <a:ea typeface="ＭＳ Ｐゴシック" panose="020B0600070205080204" pitchFamily="34" charset="-128"/>
              </a:rPr>
              <a:t> is an index into the outer page table, and </a:t>
            </a:r>
            <a:r>
              <a:rPr lang="en-US" altLang="en-US" sz="1600" i="1" smtClean="0">
                <a:ea typeface="ＭＳ Ｐゴシック" panose="020B0600070205080204" pitchFamily="34" charset="-128"/>
              </a:rPr>
              <a:t>p</a:t>
            </a:r>
            <a:r>
              <a:rPr lang="en-US" altLang="en-US" sz="1600" i="1" baseline="-25000" smtClean="0">
                <a:ea typeface="ＭＳ Ｐゴシック" panose="020B0600070205080204" pitchFamily="34" charset="-128"/>
              </a:rPr>
              <a:t>2</a:t>
            </a:r>
            <a:r>
              <a:rPr lang="en-US" altLang="en-US" sz="1600" smtClean="0">
                <a:ea typeface="ＭＳ Ｐゴシック" panose="020B0600070205080204" pitchFamily="34" charset="-128"/>
              </a:rPr>
              <a:t> is the displacement within the page of the outer page table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067050" y="4387850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3905250" y="44259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700588" y="40449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2908300" y="3956050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page number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4772025" y="3968750"/>
            <a:ext cx="1314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page offset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295650" y="4414838"/>
            <a:ext cx="344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p</a:t>
            </a:r>
            <a:r>
              <a:rPr kumimoji="0" lang="en-US" altLang="en-US" baseline="-25000"/>
              <a:t>i</a:t>
            </a:r>
            <a:endParaRPr kumimoji="0" lang="en-US" altLang="en-US"/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4070350" y="4406900"/>
            <a:ext cx="39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p</a:t>
            </a:r>
            <a:r>
              <a:rPr kumimoji="0" lang="en-US" altLang="en-US" baseline="-25000"/>
              <a:t>2</a:t>
            </a:r>
            <a:endParaRPr kumimoji="0" lang="en-US" altLang="en-US"/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5070475" y="4445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i="1"/>
              <a:t>d</a:t>
            </a:r>
            <a:endParaRPr kumimoji="0" lang="en-US" alt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3371850" y="5064125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12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4038600" y="503555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10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5105400" y="503555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10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Address-Translation Scheme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38915" name="Picture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747838"/>
            <a:ext cx="70977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Three-level Paging Scheme</a:t>
            </a:r>
          </a:p>
        </p:txBody>
      </p:sp>
      <p:pic>
        <p:nvPicPr>
          <p:cNvPr id="399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817688"/>
            <a:ext cx="62087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3925888"/>
            <a:ext cx="6446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Hashed Page Tables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Common in address spaces &gt; 32 bits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The virtual page number is hashed into a page table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This page table contains a chain of elements hashing to the same location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If a match is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found, the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corresponding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physical frame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is extracted</a:t>
            </a:r>
          </a:p>
        </p:txBody>
      </p:sp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413125"/>
            <a:ext cx="596900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Inverted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420813"/>
            <a:ext cx="6516688" cy="4792662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One entry for each real page of memory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Decreases memory needed to store each page table, but increases time needed to search the table when a page reference occurs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Use hash table to limit the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search to one — or at most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a few — page-table entries</a:t>
            </a:r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3" y="3517900"/>
            <a:ext cx="4827587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Segmentation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main program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procedure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function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object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common block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stack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symbol table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arrays</a:t>
            </a:r>
          </a:p>
        </p:txBody>
      </p:sp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2006600"/>
            <a:ext cx="3148012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Logical vs. Physical Address Space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68425"/>
            <a:ext cx="6937375" cy="4468813"/>
          </a:xfrm>
        </p:spPr>
        <p:txBody>
          <a:bodyPr/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The concept of a logical address space that is bound to a separate </a:t>
            </a:r>
            <a:r>
              <a:rPr lang="en-US" altLang="en-US" sz="28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physical address space</a:t>
            </a:r>
            <a:r>
              <a:rPr lang="en-US" altLang="en-US" sz="28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is central to proper memory management</a:t>
            </a:r>
          </a:p>
          <a:p>
            <a:pPr lvl="1"/>
            <a:r>
              <a:rPr lang="en-US" altLang="en-US" sz="28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Logical address</a:t>
            </a:r>
            <a:r>
              <a:rPr lang="en-US" altLang="en-US" sz="28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– generated by the CPU; also referred to as </a:t>
            </a:r>
            <a:r>
              <a:rPr lang="en-US" altLang="en-US" sz="28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virtual address</a:t>
            </a:r>
          </a:p>
          <a:p>
            <a:pPr lvl="1"/>
            <a:r>
              <a:rPr lang="en-US" altLang="en-US" sz="28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Physical address</a:t>
            </a:r>
            <a:r>
              <a:rPr lang="en-US" altLang="en-US" sz="28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– address seen by the memory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unit</a:t>
            </a:r>
            <a:endParaRPr lang="en-US" altLang="en-US" sz="28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11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Logical View of Segmentation</a:t>
            </a:r>
          </a:p>
        </p:txBody>
      </p:sp>
      <p:sp>
        <p:nvSpPr>
          <p:cNvPr id="44035" name="Oval 3"/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44040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44043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44054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44055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4044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44052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44053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sp>
          <p:nvSpPr>
            <p:cNvPr id="44045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44046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44047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44048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44049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4050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44051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l" rtl="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44041" name="Text Box 22"/>
          <p:cNvSpPr txBox="1">
            <a:spLocks noChangeArrowheads="1"/>
          </p:cNvSpPr>
          <p:nvPr/>
        </p:nvSpPr>
        <p:spPr bwMode="auto">
          <a:xfrm>
            <a:off x="2022475" y="525621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44042" name="Text Box 23"/>
          <p:cNvSpPr txBox="1">
            <a:spLocks noChangeArrowheads="1"/>
          </p:cNvSpPr>
          <p:nvPr/>
        </p:nvSpPr>
        <p:spPr bwMode="auto">
          <a:xfrm>
            <a:off x="4883150" y="5256213"/>
            <a:ext cx="257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Segmentation Architecture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77963"/>
            <a:ext cx="67913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Logical address consists of a two tuple: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	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 table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base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limit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Segment-table base register (STBR)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en-US" b="1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Segment-table length register (STLR)</a:t>
            </a:r>
            <a:r>
              <a:rPr lang="en-US" altLang="en-US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indicates number of segments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en-US" smtClean="0">
                <a:ea typeface="ＭＳ Ｐゴシック" panose="020B0600070205080204" pitchFamily="34" charset="-128"/>
              </a:rPr>
              <a:t>	                  segment number </a:t>
            </a:r>
            <a:r>
              <a:rPr lang="en-US" altLang="en-US" b="1" i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smtClean="0">
                <a:ea typeface="ＭＳ Ｐゴシック" panose="020B0600070205080204" pitchFamily="34" charset="-128"/>
              </a:rPr>
              <a:t> is legal if </a:t>
            </a:r>
            <a:r>
              <a:rPr lang="en-US" altLang="en-US" b="1" i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smtClean="0">
                <a:ea typeface="ＭＳ Ｐゴシック" panose="020B0600070205080204" pitchFamily="34" charset="-128"/>
              </a:rPr>
              <a:t> &lt; </a:t>
            </a:r>
            <a:r>
              <a:rPr lang="en-US" altLang="en-US" b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STLR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Segmentation Architecture (Cont.)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477963"/>
            <a:ext cx="6657975" cy="4468812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Protection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With each entry in segment table associate:</a:t>
            </a:r>
          </a:p>
          <a:p>
            <a:pPr lvl="2"/>
            <a:r>
              <a:rPr lang="en-US" altLang="en-US" smtClean="0">
                <a:ea typeface="ＭＳ Ｐゴシック" panose="020B0600070205080204" pitchFamily="34" charset="-128"/>
              </a:rPr>
              <a:t>validation bit = 0 </a:t>
            </a:r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Protection bits associated with segments; code sharing occurs at segment level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Since segments vary in length, memory allocation is a dynamic storage-allocation problem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A segmentation example is shown in the following diagram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Segmentation Hardware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419225"/>
            <a:ext cx="6357938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Example of Segmentation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14438"/>
            <a:ext cx="55499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Segmentation Architecture (Cont.)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A50021"/>
                </a:solidFill>
                <a:ea typeface="ＭＳ Ｐゴシック" panose="020B0600070205080204" pitchFamily="34" charset="-128"/>
              </a:rPr>
              <a:t>Relocation</a:t>
            </a:r>
            <a:r>
              <a:rPr lang="en-US" altLang="en-US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dynamic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by segment table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b="1" smtClean="0">
                <a:solidFill>
                  <a:srgbClr val="A50021"/>
                </a:solidFill>
                <a:ea typeface="ＭＳ Ｐゴシック" panose="020B0600070205080204" pitchFamily="34" charset="-128"/>
              </a:rPr>
              <a:t>Sharing</a:t>
            </a:r>
            <a:r>
              <a:rPr lang="en-US" altLang="en-US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shared segments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same segment number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b="1" smtClean="0">
                <a:solidFill>
                  <a:srgbClr val="A50021"/>
                </a:solidFill>
                <a:ea typeface="ＭＳ Ｐゴシック" panose="020B0600070205080204" pitchFamily="34" charset="-128"/>
              </a:rPr>
              <a:t>Allocation</a:t>
            </a:r>
            <a:r>
              <a:rPr lang="en-US" altLang="en-US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first fit/best fit</a:t>
            </a:r>
          </a:p>
          <a:p>
            <a:pPr lvl="1"/>
            <a:r>
              <a:rPr lang="en-US" altLang="en-US" smtClean="0">
                <a:ea typeface="ＭＳ Ｐゴシック" panose="020B0600070205080204" pitchFamily="34" charset="-128"/>
              </a:rPr>
              <a:t>external fragmentation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Sharing of Segments</a:t>
            </a: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50179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44" r="12973" b="1782"/>
          <a:stretch>
            <a:fillRect/>
          </a:stretch>
        </p:blipFill>
        <p:spPr bwMode="auto">
          <a:xfrm>
            <a:off x="2595563" y="1095375"/>
            <a:ext cx="4513262" cy="47609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77200" cy="6096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Segmentation with Paging – MULTICS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The MULTICS system solved problems of external fragmentation and lengthy search times by paging the segments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Solution differs from pure segmentation in that the segment-table entry contains not the base address of the segment, but rather the base address of a </a:t>
            </a:r>
            <a:r>
              <a:rPr lang="en-US" altLang="en-US" i="1" smtClean="0">
                <a:ea typeface="ＭＳ Ｐゴシック" panose="020B0600070205080204" pitchFamily="34" charset="-128"/>
              </a:rPr>
              <a:t>page table</a:t>
            </a:r>
            <a:r>
              <a:rPr lang="en-US" altLang="en-US" smtClean="0">
                <a:ea typeface="ＭＳ Ｐゴシック" panose="020B0600070205080204" pitchFamily="34" charset="-128"/>
              </a:rPr>
              <a:t> for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this segment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1031" r="6525" b="375"/>
          <a:stretch>
            <a:fillRect/>
          </a:stretch>
        </p:blipFill>
        <p:spPr bwMode="auto">
          <a:xfrm>
            <a:off x="3629025" y="2628900"/>
            <a:ext cx="4665663" cy="42291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307975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ea typeface="ＭＳ Ｐゴシック" panose="020B0600070205080204" pitchFamily="34" charset="-128"/>
              </a:rPr>
              <a:t>Binding of Instructions and Data to Memory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754061"/>
            <a:ext cx="8658651" cy="4114800"/>
          </a:xfrm>
        </p:spPr>
        <p:txBody>
          <a:bodyPr/>
          <a:lstStyle/>
          <a:p>
            <a:pPr algn="r" rtl="1"/>
            <a:r>
              <a:rPr kumimoji="0" lang="he-IL" altLang="en-US" sz="2800" dirty="0" smtClean="0">
                <a:ea typeface="ＭＳ Ｐゴシック" panose="020B0600070205080204" pitchFamily="34" charset="-128"/>
              </a:rPr>
              <a:t>צימוד ה-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instructions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 וה-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data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 לכתובות זיכרון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(binding instructions and data to memory addresses)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 יכול לקרות בכל אחד משלושת השלבים הבאים:</a:t>
            </a:r>
          </a:p>
          <a:p>
            <a:pPr lvl="1" algn="r" rtl="1"/>
            <a:r>
              <a:rPr kumimoji="0" lang="he-IL" altLang="en-US" sz="2800" dirty="0" smtClean="0">
                <a:ea typeface="ＭＳ Ｐゴシック" panose="020B0600070205080204" pitchFamily="34" charset="-128"/>
              </a:rPr>
              <a:t>בזמן </a:t>
            </a:r>
            <a:r>
              <a:rPr kumimoji="0" lang="he-IL" altLang="en-US" sz="2800" dirty="0" err="1" smtClean="0">
                <a:ea typeface="ＭＳ Ｐゴシック" panose="020B0600070205080204" pitchFamily="34" charset="-128"/>
              </a:rPr>
              <a:t>הקימפול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compile time)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):</a:t>
            </a:r>
          </a:p>
          <a:p>
            <a:pPr marL="800100" lvl="2" indent="-257175" algn="r" rtl="1"/>
            <a:r>
              <a:rPr kumimoji="0" lang="he-IL" altLang="en-US" sz="2400" dirty="0" smtClean="0">
                <a:ea typeface="ＭＳ Ｐゴシック" panose="020B0600070205080204" pitchFamily="34" charset="-128"/>
              </a:rPr>
              <a:t>נקבל </a:t>
            </a:r>
            <a:r>
              <a:rPr kumimoji="0" lang="en-US" altLang="en-US" sz="2400" dirty="0" smtClean="0">
                <a:ea typeface="ＭＳ Ｐゴシック" panose="020B0600070205080204" pitchFamily="34" charset="-128"/>
              </a:rPr>
              <a:t>absolute code</a:t>
            </a:r>
            <a:r>
              <a:rPr kumimoji="0" lang="he-IL" altLang="en-US" sz="2400" dirty="0" smtClean="0">
                <a:ea typeface="ＭＳ Ｐゴシック" panose="020B0600070205080204" pitchFamily="34" charset="-128"/>
              </a:rPr>
              <a:t> (מתאים למקרים שבהם ידוע לנו מראש המיקום בזיכרון של התהליך)</a:t>
            </a:r>
          </a:p>
          <a:p>
            <a:pPr marL="800100" lvl="2" indent="-257175" algn="r" rtl="1"/>
            <a:r>
              <a:rPr kumimoji="0" lang="he-IL" altLang="en-US" sz="2400" dirty="0" smtClean="0">
                <a:ea typeface="ＭＳ Ｐゴシック" panose="020B0600070205080204" pitchFamily="34" charset="-128"/>
              </a:rPr>
              <a:t>מחייב קומפילציה מחדש במידה ורוצים להריץ במיקום אחר בזיכרון</a:t>
            </a:r>
          </a:p>
          <a:p>
            <a:pPr lvl="1" algn="r" rtl="1"/>
            <a:r>
              <a:rPr kumimoji="0" lang="he-IL" altLang="en-US" sz="2800" dirty="0" smtClean="0">
                <a:ea typeface="ＭＳ Ｐゴシック" panose="020B0600070205080204" pitchFamily="34" charset="-128"/>
              </a:rPr>
              <a:t>בזמן ה-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Loading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:</a:t>
            </a:r>
          </a:p>
          <a:p>
            <a:pPr lvl="2" algn="r" rtl="1"/>
            <a:r>
              <a:rPr kumimoji="0" lang="he-IL" altLang="en-US" sz="2400" dirty="0" smtClean="0">
                <a:ea typeface="ＭＳ Ｐゴシック" panose="020B0600070205080204" pitchFamily="34" charset="-128"/>
              </a:rPr>
              <a:t>מחייב יצירה של </a:t>
            </a:r>
            <a:r>
              <a:rPr kumimoji="0" lang="en-US" altLang="en-US" sz="2400" dirty="0" err="1" smtClean="0">
                <a:ea typeface="ＭＳ Ｐゴシック" panose="020B0600070205080204" pitchFamily="34" charset="-128"/>
              </a:rPr>
              <a:t>relocatable</a:t>
            </a:r>
            <a:r>
              <a:rPr kumimoji="0" lang="en-US" altLang="en-US" sz="2400" dirty="0" smtClean="0">
                <a:ea typeface="ＭＳ Ｐゴシック" panose="020B0600070205080204" pitchFamily="34" charset="-128"/>
              </a:rPr>
              <a:t> code</a:t>
            </a:r>
            <a:endParaRPr kumimoji="0" lang="he-IL" altLang="en-US" sz="2400" dirty="0" smtClean="0">
              <a:ea typeface="ＭＳ Ｐゴシック" panose="020B0600070205080204" pitchFamily="34" charset="-128"/>
            </a:endParaRPr>
          </a:p>
          <a:p>
            <a:pPr lvl="1" algn="r" rtl="1"/>
            <a:r>
              <a:rPr kumimoji="0" lang="he-IL" altLang="en-US" sz="2800" dirty="0" smtClean="0">
                <a:ea typeface="ＭＳ Ｐゴシック" panose="020B0600070205080204" pitchFamily="34" charset="-128"/>
              </a:rPr>
              <a:t>בזמן ה- </a:t>
            </a:r>
            <a:r>
              <a:rPr kumimoji="0" lang="en-US" altLang="en-US" sz="2800" dirty="0" smtClean="0">
                <a:ea typeface="ＭＳ Ｐゴシック" panose="020B0600070205080204" pitchFamily="34" charset="-128"/>
              </a:rPr>
              <a:t>execution</a:t>
            </a:r>
            <a:r>
              <a:rPr kumimoji="0" lang="he-IL" altLang="en-US" sz="2800" dirty="0" smtClean="0">
                <a:ea typeface="ＭＳ Ｐゴシック" panose="020B0600070205080204" pitchFamily="34" charset="-128"/>
              </a:rPr>
              <a:t>:</a:t>
            </a:r>
          </a:p>
          <a:p>
            <a:pPr lvl="2" algn="r" rtl="1"/>
            <a:r>
              <a:rPr kumimoji="0" lang="he-IL" altLang="en-US" sz="2400" dirty="0" smtClean="0">
                <a:ea typeface="ＭＳ Ｐゴシック" panose="020B0600070205080204" pitchFamily="34" charset="-128"/>
              </a:rPr>
              <a:t>הצימוד יתבצע בזמן ה- </a:t>
            </a:r>
            <a:r>
              <a:rPr kumimoji="0" lang="en-US" altLang="en-US" sz="2400" dirty="0" smtClean="0">
                <a:ea typeface="ＭＳ Ｐゴシック" panose="020B0600070205080204" pitchFamily="34" charset="-128"/>
              </a:rPr>
              <a:t>runtime</a:t>
            </a:r>
            <a:r>
              <a:rPr kumimoji="0" lang="he-IL" altLang="en-US" sz="2400" dirty="0" smtClean="0">
                <a:ea typeface="ＭＳ Ｐゴシック" panose="020B0600070205080204" pitchFamily="34" charset="-128"/>
              </a:rPr>
              <a:t>.</a:t>
            </a:r>
          </a:p>
          <a:p>
            <a:pPr lvl="2" algn="r" rtl="1"/>
            <a:r>
              <a:rPr kumimoji="0" lang="he-IL" altLang="en-US" sz="2400" dirty="0" smtClean="0">
                <a:ea typeface="ＭＳ Ｐゴシック" panose="020B0600070205080204" pitchFamily="34" charset="-128"/>
              </a:rPr>
              <a:t>מאפשר "הזזה" של התהליך בזיכרון בזמן הריצה</a:t>
            </a:r>
            <a:endParaRPr kumimoji="0" lang="en-US" altLang="en-US" sz="2400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Logical vs. Physical Address Space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68425"/>
            <a:ext cx="6937375" cy="4468813"/>
          </a:xfrm>
        </p:spPr>
        <p:txBody>
          <a:bodyPr/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Logical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and physical addresses are the same in compile-time and load-time address-binding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schemes</a:t>
            </a:r>
          </a:p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Logical 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(virtual) and physical addresses differ in execution-time address-binding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Memory-Management Unit (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MMU</a:t>
            </a:r>
            <a:r>
              <a:rPr lang="en-US" altLang="en-US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Hardware device that maps virtual to physical address</a:t>
            </a:r>
            <a:br>
              <a:rPr lang="en-US" altLang="en-US" sz="2800" dirty="0" smtClean="0">
                <a:ea typeface="ＭＳ Ｐゴシック" panose="020B0600070205080204" pitchFamily="34" charset="-128"/>
              </a:rPr>
            </a:br>
            <a:endParaRPr lang="en-US" altLang="en-US" sz="28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In MMU scheme, the value in the relocation register is added to every address generated by a user process at the time it is sent to memory</a:t>
            </a:r>
            <a:br>
              <a:rPr lang="en-US" altLang="en-US" sz="2800" dirty="0" smtClean="0">
                <a:ea typeface="ＭＳ Ｐゴシック" panose="020B0600070205080204" pitchFamily="34" charset="-128"/>
              </a:rPr>
            </a:br>
            <a:endParaRPr lang="en-US" altLang="en-US" sz="28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800" dirty="0" smtClean="0">
                <a:ea typeface="ＭＳ Ｐゴシック" panose="020B0600070205080204" pitchFamily="34" charset="-128"/>
              </a:rPr>
              <a:t>The user program deals with </a:t>
            </a:r>
            <a:r>
              <a:rPr lang="en-US" altLang="en-US" sz="2800" i="1" dirty="0" smtClean="0">
                <a:ea typeface="ＭＳ Ｐゴシック" panose="020B0600070205080204" pitchFamily="34" charset="-128"/>
              </a:rPr>
              <a:t>logical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 addresses; it never sees the </a:t>
            </a:r>
            <a:r>
              <a:rPr lang="en-US" altLang="en-US" sz="2800" i="1" dirty="0" smtClean="0">
                <a:ea typeface="ＭＳ Ｐゴシック" panose="020B0600070205080204" pitchFamily="34" charset="-128"/>
              </a:rPr>
              <a:t>real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89000" y="0"/>
            <a:ext cx="8054975" cy="844550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ea typeface="ＭＳ Ｐゴシック" panose="020B0600070205080204" pitchFamily="34" charset="-128"/>
              </a:rPr>
              <a:t>Dynamic relocation using a relocation register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474788"/>
            <a:ext cx="5357813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Swapping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206" y="968517"/>
            <a:ext cx="8243248" cy="448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 process can be swapped temporarily out of memory to a backing store, and then brought back into memory for continued execution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Backing store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– fast disk large enough to accommodate copies of all memory images for all users; must provide direct access to these memory images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b="1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Roll out, roll in</a:t>
            </a:r>
            <a:r>
              <a:rPr lang="en-US" altLang="en-US" sz="2400" dirty="0" smtClean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– swapping variant used for priority-based scheduling algorithms; lower-priority process is swapped out so higher-priority process can be loaded and executed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Major part of swap time is transfer time; total transfer time is directly proportional to the amount of memory swapped</a:t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Modified versions of swapping are found on many systems (i.e., UNIX, Linux, and Windows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)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10653</TotalTime>
  <Words>1406</Words>
  <Application>Microsoft Office PowerPoint</Application>
  <PresentationFormat>On-screen Show (4:3)</PresentationFormat>
  <Paragraphs>312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ＭＳ Ｐゴシック</vt:lpstr>
      <vt:lpstr>Arial</vt:lpstr>
      <vt:lpstr>Helvetica</vt:lpstr>
      <vt:lpstr>Monotype Sorts</vt:lpstr>
      <vt:lpstr>Symbol</vt:lpstr>
      <vt:lpstr>Times New Roman</vt:lpstr>
      <vt:lpstr>Verdana</vt:lpstr>
      <vt:lpstr>Webdings</vt:lpstr>
      <vt:lpstr>os-8</vt:lpstr>
      <vt:lpstr>פרק 8 - Main Memory</vt:lpstr>
      <vt:lpstr>Chapter 8:  Memory Management</vt:lpstr>
      <vt:lpstr>רקע</vt:lpstr>
      <vt:lpstr>Logical vs. Physical Address Space</vt:lpstr>
      <vt:lpstr>Binding of Instructions and Data to Memory</vt:lpstr>
      <vt:lpstr>Logical vs. Physical Address Space</vt:lpstr>
      <vt:lpstr>Memory-Management Unit (MMU)</vt:lpstr>
      <vt:lpstr>Dynamic relocation using a relocation register</vt:lpstr>
      <vt:lpstr>Swapping</vt:lpstr>
      <vt:lpstr>Schematic View of Swapping</vt:lpstr>
      <vt:lpstr>Contiguous Allocation</vt:lpstr>
      <vt:lpstr>Base and Limit Registers</vt:lpstr>
      <vt:lpstr>Hardware Support for Relocation and Limit Registers</vt:lpstr>
      <vt:lpstr>Contiguous Allocation (Cont)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Inverted Page Table</vt:lpstr>
      <vt:lpstr>Segmentation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Segmentation Architecture (Cont.)</vt:lpstr>
      <vt:lpstr>Sharing of Segments</vt:lpstr>
      <vt:lpstr>Segmentation with Paging – MULTICS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MainUser</cp:lastModifiedBy>
  <cp:revision>215</cp:revision>
  <cp:lastPrinted>2001-06-14T19:17:20Z</cp:lastPrinted>
  <dcterms:created xsi:type="dcterms:W3CDTF">2008-08-19T19:48:45Z</dcterms:created>
  <dcterms:modified xsi:type="dcterms:W3CDTF">2016-05-09T08:10:13Z</dcterms:modified>
</cp:coreProperties>
</file>